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24"/>
  </p:notesMasterIdLst>
  <p:handoutMasterIdLst>
    <p:handoutMasterId r:id="rId25"/>
  </p:handoutMasterIdLst>
  <p:sldIdLst>
    <p:sldId id="292" r:id="rId8"/>
    <p:sldId id="293" r:id="rId9"/>
    <p:sldId id="295" r:id="rId10"/>
    <p:sldId id="303" r:id="rId11"/>
    <p:sldId id="304" r:id="rId12"/>
    <p:sldId id="305" r:id="rId13"/>
    <p:sldId id="306" r:id="rId14"/>
    <p:sldId id="258" r:id="rId15"/>
    <p:sldId id="259" r:id="rId16"/>
    <p:sldId id="297" r:id="rId17"/>
    <p:sldId id="298" r:id="rId18"/>
    <p:sldId id="309" r:id="rId19"/>
    <p:sldId id="310" r:id="rId20"/>
    <p:sldId id="311" r:id="rId21"/>
    <p:sldId id="272" r:id="rId22"/>
    <p:sldId id="308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  <a:srgbClr val="107C10"/>
    <a:srgbClr val="000000"/>
    <a:srgbClr val="323232"/>
    <a:srgbClr val="5C2D91"/>
    <a:srgbClr val="32145A"/>
    <a:srgbClr val="00BCF2"/>
    <a:srgbClr val="002050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6242" autoAdjust="0"/>
  </p:normalViewPr>
  <p:slideViewPr>
    <p:cSldViewPr>
      <p:cViewPr varScale="1">
        <p:scale>
          <a:sx n="71" d="100"/>
          <a:sy n="71" d="100"/>
        </p:scale>
        <p:origin x="642" y="66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5/10/2017 2:49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5/10/2017 2:49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0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26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8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763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929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47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72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1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3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982662"/>
            <a:ext cx="11887200" cy="2179058"/>
          </a:xfrm>
        </p:spPr>
        <p:txBody>
          <a:bodyPr/>
          <a:lstStyle/>
          <a:p>
            <a:r>
              <a:rPr lang="es-MX" dirty="0"/>
              <a:t>Microsoft </a:t>
            </a:r>
            <a:r>
              <a:rPr lang="es-MX" dirty="0" err="1"/>
              <a:t>Cognitive</a:t>
            </a:r>
            <a:r>
              <a:rPr lang="es-MX" dirty="0"/>
              <a:t> Services y </a:t>
            </a:r>
            <a:r>
              <a:rPr lang="es-MX" dirty="0" err="1"/>
              <a:t>Xamarin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62188" y="6289547"/>
            <a:ext cx="278106" cy="23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s-CO" sz="2000" dirty="0"/>
          </a:p>
          <a:p>
            <a:pPr marL="0" indent="0">
              <a:buNone/>
            </a:pPr>
            <a:r>
              <a:rPr lang="es-CO" sz="2000" dirty="0"/>
              <a:t>Blog:  unespacioparanet.com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40293" y="6240462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/>
              <a:t>@</a:t>
            </a:r>
            <a:r>
              <a:rPr lang="es-CO" sz="2000" dirty="0" err="1"/>
              <a:t>serandvaraco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8542429" y="3035259"/>
            <a:ext cx="3263704" cy="28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8205648" y="6207403"/>
            <a:ext cx="3797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/>
              <a:t>https://github.com/serandvaraco</a:t>
            </a:r>
          </a:p>
        </p:txBody>
      </p:sp>
    </p:spTree>
    <p:extLst>
      <p:ext uri="{BB962C8B-B14F-4D97-AF65-F5344CB8AC3E}">
        <p14:creationId xmlns:p14="http://schemas.microsoft.com/office/powerpoint/2010/main" val="56627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technobuffalo.com/wp-content/uploads/2015/11/microsoft-project-oxford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" y="677862"/>
            <a:ext cx="10200803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84237" y="2384179"/>
            <a:ext cx="5791199" cy="917575"/>
          </a:xfrm>
        </p:spPr>
        <p:txBody>
          <a:bodyPr/>
          <a:lstStyle/>
          <a:p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Extrae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emoción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persona a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partir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fotografía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video.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027237" y="6497637"/>
            <a:ext cx="9788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/>
              <a:t>https://www.microsoft.com/cognitive-services/en-us/emotion-api</a:t>
            </a:r>
          </a:p>
        </p:txBody>
      </p:sp>
      <p:sp>
        <p:nvSpPr>
          <p:cNvPr id="3" name="Rectángulo 2"/>
          <p:cNvSpPr/>
          <p:nvPr/>
        </p:nvSpPr>
        <p:spPr bwMode="auto">
          <a:xfrm>
            <a:off x="1036637" y="1028509"/>
            <a:ext cx="4924215" cy="502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sz="5400" dirty="0" err="1">
                <a:solidFill>
                  <a:schemeClr val="accent6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Emotion</a:t>
            </a:r>
            <a:r>
              <a:rPr lang="es-CO" sz="5400" dirty="0">
                <a:solidFill>
                  <a:schemeClr val="accent6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0292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99143" y="4335462"/>
            <a:ext cx="2514600" cy="1400092"/>
          </a:xfrm>
        </p:spPr>
        <p:txBody>
          <a:bodyPr/>
          <a:lstStyle/>
          <a:p>
            <a:br>
              <a:rPr lang="es-MX" sz="2400" dirty="0"/>
            </a:br>
            <a:br>
              <a:rPr lang="es-MX" sz="2400" dirty="0"/>
            </a:br>
            <a:r>
              <a:rPr lang="es-MX" sz="2400" dirty="0"/>
              <a:t>8 Emociones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998930" y="3678950"/>
            <a:ext cx="6216650" cy="3046988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Desprecio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Disgusto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Temor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Felicidad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Neutralidad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Tristeza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Sorpresa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938" t="2508" r="2880" b="4703"/>
          <a:stretch/>
        </p:blipFill>
        <p:spPr>
          <a:xfrm>
            <a:off x="1033575" y="373018"/>
            <a:ext cx="5003573" cy="33059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05" y="373018"/>
            <a:ext cx="2955867" cy="61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6"/>
            <a:ext cx="12462156" cy="959586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0" y="0"/>
            <a:ext cx="13106400" cy="753586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434803" y="449262"/>
            <a:ext cx="409592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</a:t>
            </a:r>
            <a:r>
              <a:rPr lang="es-CO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Visio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41437" y="6392862"/>
            <a:ext cx="10948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https://www.microsoft.com/cognitive-services/en-us/computer-vision-api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1570037" y="2850356"/>
            <a:ext cx="5791199" cy="917575"/>
          </a:xfrm>
          <a:prstGeom prst="rect">
            <a:avLst/>
          </a:prstGeo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O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Permite analizar las imágenes expuestas</a:t>
            </a:r>
          </a:p>
        </p:txBody>
      </p:sp>
    </p:spTree>
    <p:extLst>
      <p:ext uri="{BB962C8B-B14F-4D97-AF65-F5344CB8AC3E}">
        <p14:creationId xmlns:p14="http://schemas.microsoft.com/office/powerpoint/2010/main" val="297094261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897062"/>
            <a:ext cx="11660472" cy="46482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884237" y="373062"/>
            <a:ext cx="10668000" cy="917575"/>
          </a:xfrm>
          <a:prstGeom prst="rect">
            <a:avLst/>
          </a:prstGeo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O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 Fácil mediante un JSON </a:t>
            </a:r>
          </a:p>
        </p:txBody>
      </p:sp>
    </p:spTree>
    <p:extLst>
      <p:ext uri="{BB962C8B-B14F-4D97-AF65-F5344CB8AC3E}">
        <p14:creationId xmlns:p14="http://schemas.microsoft.com/office/powerpoint/2010/main" val="2745082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portalstoragewuprod2.azureedge.net/vision/OpticalCharacterRecognition/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436474" cy="704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 bwMode="auto">
          <a:xfrm>
            <a:off x="-1" y="-1"/>
            <a:ext cx="12436475" cy="704083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1592262"/>
            <a:ext cx="4915917" cy="37241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29" y="3920709"/>
            <a:ext cx="4563646" cy="32789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437" y="219981"/>
            <a:ext cx="4300531" cy="30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23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3253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7056437" y="1058862"/>
            <a:ext cx="4187064" cy="5029200"/>
            <a:chOff x="2103437" y="3649986"/>
            <a:chExt cx="1828800" cy="2365375"/>
          </a:xfrm>
        </p:grpSpPr>
        <p:grpSp>
          <p:nvGrpSpPr>
            <p:cNvPr id="97" name="Group 96"/>
            <p:cNvGrpSpPr/>
            <p:nvPr/>
          </p:nvGrpSpPr>
          <p:grpSpPr>
            <a:xfrm>
              <a:off x="2103437" y="3649986"/>
              <a:ext cx="1828800" cy="2365375"/>
              <a:chOff x="3322638" y="3649663"/>
              <a:chExt cx="1828800" cy="2365375"/>
            </a:xfrm>
          </p:grpSpPr>
          <p:sp>
            <p:nvSpPr>
              <p:cNvPr id="1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322638" y="3649663"/>
                <a:ext cx="1828800" cy="2365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3322638" y="3649663"/>
                <a:ext cx="1828800" cy="14954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3322638" y="5145088"/>
                <a:ext cx="1828800" cy="86995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3468688" y="3913188"/>
                <a:ext cx="1538288" cy="1231900"/>
              </a:xfrm>
              <a:custGeom>
                <a:avLst/>
                <a:gdLst>
                  <a:gd name="T0" fmla="*/ 969 w 969"/>
                  <a:gd name="T1" fmla="*/ 615 h 776"/>
                  <a:gd name="T2" fmla="*/ 969 w 969"/>
                  <a:gd name="T3" fmla="*/ 0 h 776"/>
                  <a:gd name="T4" fmla="*/ 0 w 969"/>
                  <a:gd name="T5" fmla="*/ 0 h 776"/>
                  <a:gd name="T6" fmla="*/ 0 w 969"/>
                  <a:gd name="T7" fmla="*/ 615 h 776"/>
                  <a:gd name="T8" fmla="*/ 459 w 969"/>
                  <a:gd name="T9" fmla="*/ 650 h 776"/>
                  <a:gd name="T10" fmla="*/ 440 w 969"/>
                  <a:gd name="T11" fmla="*/ 755 h 776"/>
                  <a:gd name="T12" fmla="*/ 322 w 969"/>
                  <a:gd name="T13" fmla="*/ 755 h 776"/>
                  <a:gd name="T14" fmla="*/ 322 w 969"/>
                  <a:gd name="T15" fmla="*/ 776 h 776"/>
                  <a:gd name="T16" fmla="*/ 647 w 969"/>
                  <a:gd name="T17" fmla="*/ 776 h 776"/>
                  <a:gd name="T18" fmla="*/ 647 w 969"/>
                  <a:gd name="T19" fmla="*/ 755 h 776"/>
                  <a:gd name="T20" fmla="*/ 529 w 969"/>
                  <a:gd name="T21" fmla="*/ 755 h 776"/>
                  <a:gd name="T22" fmla="*/ 510 w 969"/>
                  <a:gd name="T23" fmla="*/ 650 h 776"/>
                  <a:gd name="T24" fmla="*/ 969 w 969"/>
                  <a:gd name="T25" fmla="*/ 615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776">
                    <a:moveTo>
                      <a:pt x="969" y="615"/>
                    </a:moveTo>
                    <a:lnTo>
                      <a:pt x="969" y="0"/>
                    </a:lnTo>
                    <a:lnTo>
                      <a:pt x="0" y="0"/>
                    </a:lnTo>
                    <a:lnTo>
                      <a:pt x="0" y="615"/>
                    </a:lnTo>
                    <a:lnTo>
                      <a:pt x="459" y="650"/>
                    </a:lnTo>
                    <a:lnTo>
                      <a:pt x="440" y="755"/>
                    </a:lnTo>
                    <a:lnTo>
                      <a:pt x="322" y="755"/>
                    </a:lnTo>
                    <a:lnTo>
                      <a:pt x="322" y="776"/>
                    </a:lnTo>
                    <a:lnTo>
                      <a:pt x="647" y="776"/>
                    </a:lnTo>
                    <a:lnTo>
                      <a:pt x="647" y="755"/>
                    </a:lnTo>
                    <a:lnTo>
                      <a:pt x="529" y="755"/>
                    </a:lnTo>
                    <a:lnTo>
                      <a:pt x="510" y="650"/>
                    </a:lnTo>
                    <a:lnTo>
                      <a:pt x="969" y="6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168776" y="4273551"/>
                <a:ext cx="30163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4168776" y="4344988"/>
                <a:ext cx="30163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4203701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4240213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4275138" y="4308476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Rectangle 27"/>
              <p:cNvSpPr>
                <a:spLocks noChangeArrowheads="1"/>
              </p:cNvSpPr>
              <p:nvPr/>
            </p:nvSpPr>
            <p:spPr bwMode="auto">
              <a:xfrm>
                <a:off x="4275138" y="4379913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4275138" y="4416426"/>
                <a:ext cx="31750" cy="30163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3594101" y="5226051"/>
                <a:ext cx="1287463" cy="387350"/>
              </a:xfrm>
              <a:prstGeom prst="rect">
                <a:avLst/>
              </a:prstGeom>
              <a:solidFill>
                <a:srgbClr val="008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36449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37258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380682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388778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39687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404971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413067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421163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429260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 39"/>
              <p:cNvSpPr>
                <a:spLocks noChangeArrowheads="1"/>
              </p:cNvSpPr>
              <p:nvPr/>
            </p:nvSpPr>
            <p:spPr bwMode="auto">
              <a:xfrm>
                <a:off x="43751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Rectangle 40"/>
              <p:cNvSpPr>
                <a:spLocks noChangeArrowheads="1"/>
              </p:cNvSpPr>
              <p:nvPr/>
            </p:nvSpPr>
            <p:spPr bwMode="auto">
              <a:xfrm>
                <a:off x="445452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ectangle 41"/>
              <p:cNvSpPr>
                <a:spLocks noChangeArrowheads="1"/>
              </p:cNvSpPr>
              <p:nvPr/>
            </p:nvSpPr>
            <p:spPr bwMode="auto">
              <a:xfrm>
                <a:off x="453707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42"/>
              <p:cNvSpPr>
                <a:spLocks noChangeArrowheads="1"/>
              </p:cNvSpPr>
              <p:nvPr/>
            </p:nvSpPr>
            <p:spPr bwMode="auto">
              <a:xfrm>
                <a:off x="461645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ectangle 43"/>
              <p:cNvSpPr>
                <a:spLocks noChangeArrowheads="1"/>
              </p:cNvSpPr>
              <p:nvPr/>
            </p:nvSpPr>
            <p:spPr bwMode="auto">
              <a:xfrm>
                <a:off x="46990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ectangle 44"/>
              <p:cNvSpPr>
                <a:spLocks noChangeArrowheads="1"/>
              </p:cNvSpPr>
              <p:nvPr/>
            </p:nvSpPr>
            <p:spPr bwMode="auto">
              <a:xfrm>
                <a:off x="47799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Rectangle 45"/>
              <p:cNvSpPr>
                <a:spLocks noChangeArrowheads="1"/>
              </p:cNvSpPr>
              <p:nvPr/>
            </p:nvSpPr>
            <p:spPr bwMode="auto">
              <a:xfrm>
                <a:off x="36449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ectangle 46"/>
              <p:cNvSpPr>
                <a:spLocks noChangeArrowheads="1"/>
              </p:cNvSpPr>
              <p:nvPr/>
            </p:nvSpPr>
            <p:spPr bwMode="auto">
              <a:xfrm>
                <a:off x="37258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Rectangle 47"/>
              <p:cNvSpPr>
                <a:spLocks noChangeArrowheads="1"/>
              </p:cNvSpPr>
              <p:nvPr/>
            </p:nvSpPr>
            <p:spPr bwMode="auto">
              <a:xfrm>
                <a:off x="380682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Rectangle 48"/>
              <p:cNvSpPr>
                <a:spLocks noChangeArrowheads="1"/>
              </p:cNvSpPr>
              <p:nvPr/>
            </p:nvSpPr>
            <p:spPr bwMode="auto">
              <a:xfrm>
                <a:off x="388778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Rectangle 49"/>
              <p:cNvSpPr>
                <a:spLocks noChangeArrowheads="1"/>
              </p:cNvSpPr>
              <p:nvPr/>
            </p:nvSpPr>
            <p:spPr bwMode="auto">
              <a:xfrm>
                <a:off x="39687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Rectangle 50"/>
              <p:cNvSpPr>
                <a:spLocks noChangeArrowheads="1"/>
              </p:cNvSpPr>
              <p:nvPr/>
            </p:nvSpPr>
            <p:spPr bwMode="auto">
              <a:xfrm>
                <a:off x="404971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Rectangle 51"/>
              <p:cNvSpPr>
                <a:spLocks noChangeArrowheads="1"/>
              </p:cNvSpPr>
              <p:nvPr/>
            </p:nvSpPr>
            <p:spPr bwMode="auto">
              <a:xfrm>
                <a:off x="413067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Rectangle 52"/>
              <p:cNvSpPr>
                <a:spLocks noChangeArrowheads="1"/>
              </p:cNvSpPr>
              <p:nvPr/>
            </p:nvSpPr>
            <p:spPr bwMode="auto">
              <a:xfrm>
                <a:off x="421163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ectangle 53"/>
              <p:cNvSpPr>
                <a:spLocks noChangeArrowheads="1"/>
              </p:cNvSpPr>
              <p:nvPr/>
            </p:nvSpPr>
            <p:spPr bwMode="auto">
              <a:xfrm>
                <a:off x="429260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Rectangle 54"/>
              <p:cNvSpPr>
                <a:spLocks noChangeArrowheads="1"/>
              </p:cNvSpPr>
              <p:nvPr/>
            </p:nvSpPr>
            <p:spPr bwMode="auto">
              <a:xfrm>
                <a:off x="43751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Rectangle 55"/>
              <p:cNvSpPr>
                <a:spLocks noChangeArrowheads="1"/>
              </p:cNvSpPr>
              <p:nvPr/>
            </p:nvSpPr>
            <p:spPr bwMode="auto">
              <a:xfrm>
                <a:off x="445452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Rectangle 56"/>
              <p:cNvSpPr>
                <a:spLocks noChangeArrowheads="1"/>
              </p:cNvSpPr>
              <p:nvPr/>
            </p:nvSpPr>
            <p:spPr bwMode="auto">
              <a:xfrm>
                <a:off x="453707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Rectangle 57"/>
              <p:cNvSpPr>
                <a:spLocks noChangeArrowheads="1"/>
              </p:cNvSpPr>
              <p:nvPr/>
            </p:nvSpPr>
            <p:spPr bwMode="auto">
              <a:xfrm>
                <a:off x="461645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Rectangle 58"/>
              <p:cNvSpPr>
                <a:spLocks noChangeArrowheads="1"/>
              </p:cNvSpPr>
              <p:nvPr/>
            </p:nvSpPr>
            <p:spPr bwMode="auto">
              <a:xfrm>
                <a:off x="46990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Rectangle 59"/>
              <p:cNvSpPr>
                <a:spLocks noChangeArrowheads="1"/>
              </p:cNvSpPr>
              <p:nvPr/>
            </p:nvSpPr>
            <p:spPr bwMode="auto">
              <a:xfrm>
                <a:off x="47799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Rectangle 60"/>
              <p:cNvSpPr>
                <a:spLocks noChangeArrowheads="1"/>
              </p:cNvSpPr>
              <p:nvPr/>
            </p:nvSpPr>
            <p:spPr bwMode="auto">
              <a:xfrm>
                <a:off x="36449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Rectangle 61"/>
              <p:cNvSpPr>
                <a:spLocks noChangeArrowheads="1"/>
              </p:cNvSpPr>
              <p:nvPr/>
            </p:nvSpPr>
            <p:spPr bwMode="auto">
              <a:xfrm>
                <a:off x="37258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62"/>
              <p:cNvSpPr>
                <a:spLocks noChangeArrowheads="1"/>
              </p:cNvSpPr>
              <p:nvPr/>
            </p:nvSpPr>
            <p:spPr bwMode="auto">
              <a:xfrm>
                <a:off x="380682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63"/>
              <p:cNvSpPr>
                <a:spLocks noChangeArrowheads="1"/>
              </p:cNvSpPr>
              <p:nvPr/>
            </p:nvSpPr>
            <p:spPr bwMode="auto">
              <a:xfrm>
                <a:off x="388778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64"/>
              <p:cNvSpPr>
                <a:spLocks noChangeArrowheads="1"/>
              </p:cNvSpPr>
              <p:nvPr/>
            </p:nvSpPr>
            <p:spPr bwMode="auto">
              <a:xfrm>
                <a:off x="39687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Rectangle 65"/>
              <p:cNvSpPr>
                <a:spLocks noChangeArrowheads="1"/>
              </p:cNvSpPr>
              <p:nvPr/>
            </p:nvSpPr>
            <p:spPr bwMode="auto">
              <a:xfrm>
                <a:off x="404971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66"/>
              <p:cNvSpPr>
                <a:spLocks noChangeArrowheads="1"/>
              </p:cNvSpPr>
              <p:nvPr/>
            </p:nvSpPr>
            <p:spPr bwMode="auto">
              <a:xfrm>
                <a:off x="413067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67"/>
              <p:cNvSpPr>
                <a:spLocks noChangeArrowheads="1"/>
              </p:cNvSpPr>
              <p:nvPr/>
            </p:nvSpPr>
            <p:spPr bwMode="auto">
              <a:xfrm>
                <a:off x="421163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68"/>
              <p:cNvSpPr>
                <a:spLocks noChangeArrowheads="1"/>
              </p:cNvSpPr>
              <p:nvPr/>
            </p:nvSpPr>
            <p:spPr bwMode="auto">
              <a:xfrm>
                <a:off x="429260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69"/>
              <p:cNvSpPr>
                <a:spLocks noChangeArrowheads="1"/>
              </p:cNvSpPr>
              <p:nvPr/>
            </p:nvSpPr>
            <p:spPr bwMode="auto">
              <a:xfrm>
                <a:off x="43751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70"/>
              <p:cNvSpPr>
                <a:spLocks noChangeArrowheads="1"/>
              </p:cNvSpPr>
              <p:nvPr/>
            </p:nvSpPr>
            <p:spPr bwMode="auto">
              <a:xfrm>
                <a:off x="445452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ectangle 71"/>
              <p:cNvSpPr>
                <a:spLocks noChangeArrowheads="1"/>
              </p:cNvSpPr>
              <p:nvPr/>
            </p:nvSpPr>
            <p:spPr bwMode="auto">
              <a:xfrm>
                <a:off x="453707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2"/>
              <p:cNvSpPr>
                <a:spLocks noChangeArrowheads="1"/>
              </p:cNvSpPr>
              <p:nvPr/>
            </p:nvSpPr>
            <p:spPr bwMode="auto">
              <a:xfrm>
                <a:off x="461645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3"/>
              <p:cNvSpPr>
                <a:spLocks noChangeArrowheads="1"/>
              </p:cNvSpPr>
              <p:nvPr/>
            </p:nvSpPr>
            <p:spPr bwMode="auto">
              <a:xfrm>
                <a:off x="46990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74"/>
              <p:cNvSpPr>
                <a:spLocks noChangeArrowheads="1"/>
              </p:cNvSpPr>
              <p:nvPr/>
            </p:nvSpPr>
            <p:spPr bwMode="auto">
              <a:xfrm>
                <a:off x="47799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75"/>
              <p:cNvSpPr>
                <a:spLocks noChangeArrowheads="1"/>
              </p:cNvSpPr>
              <p:nvPr/>
            </p:nvSpPr>
            <p:spPr bwMode="auto">
              <a:xfrm>
                <a:off x="36449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76"/>
              <p:cNvSpPr>
                <a:spLocks noChangeArrowheads="1"/>
              </p:cNvSpPr>
              <p:nvPr/>
            </p:nvSpPr>
            <p:spPr bwMode="auto">
              <a:xfrm>
                <a:off x="37258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77"/>
              <p:cNvSpPr>
                <a:spLocks noChangeArrowheads="1"/>
              </p:cNvSpPr>
              <p:nvPr/>
            </p:nvSpPr>
            <p:spPr bwMode="auto">
              <a:xfrm>
                <a:off x="380682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78"/>
              <p:cNvSpPr>
                <a:spLocks noChangeArrowheads="1"/>
              </p:cNvSpPr>
              <p:nvPr/>
            </p:nvSpPr>
            <p:spPr bwMode="auto">
              <a:xfrm>
                <a:off x="3887788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ectangle 79"/>
              <p:cNvSpPr>
                <a:spLocks noChangeArrowheads="1"/>
              </p:cNvSpPr>
              <p:nvPr/>
            </p:nvSpPr>
            <p:spPr bwMode="auto">
              <a:xfrm>
                <a:off x="453707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80"/>
              <p:cNvSpPr>
                <a:spLocks noChangeArrowheads="1"/>
              </p:cNvSpPr>
              <p:nvPr/>
            </p:nvSpPr>
            <p:spPr bwMode="auto">
              <a:xfrm>
                <a:off x="4616451" y="552291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81"/>
              <p:cNvSpPr>
                <a:spLocks noChangeArrowheads="1"/>
              </p:cNvSpPr>
              <p:nvPr/>
            </p:nvSpPr>
            <p:spPr bwMode="auto">
              <a:xfrm>
                <a:off x="46990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Rectangle 82"/>
              <p:cNvSpPr>
                <a:spLocks noChangeArrowheads="1"/>
              </p:cNvSpPr>
              <p:nvPr/>
            </p:nvSpPr>
            <p:spPr bwMode="auto">
              <a:xfrm>
                <a:off x="47799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ectangle 83"/>
              <p:cNvSpPr>
                <a:spLocks noChangeArrowheads="1"/>
              </p:cNvSpPr>
              <p:nvPr/>
            </p:nvSpPr>
            <p:spPr bwMode="auto">
              <a:xfrm>
                <a:off x="3968751" y="5522913"/>
                <a:ext cx="536575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Freeform 84"/>
              <p:cNvSpPr>
                <a:spLocks/>
              </p:cNvSpPr>
              <p:nvPr/>
            </p:nvSpPr>
            <p:spPr bwMode="auto">
              <a:xfrm>
                <a:off x="4389438" y="5435601"/>
                <a:ext cx="431800" cy="534988"/>
              </a:xfrm>
              <a:custGeom>
                <a:avLst/>
                <a:gdLst>
                  <a:gd name="T0" fmla="*/ 547 w 577"/>
                  <a:gd name="T1" fmla="*/ 182 h 717"/>
                  <a:gd name="T2" fmla="*/ 495 w 577"/>
                  <a:gd name="T3" fmla="*/ 205 h 717"/>
                  <a:gd name="T4" fmla="*/ 413 w 577"/>
                  <a:gd name="T5" fmla="*/ 412 h 717"/>
                  <a:gd name="T6" fmla="*/ 395 w 577"/>
                  <a:gd name="T7" fmla="*/ 405 h 717"/>
                  <a:gd name="T8" fmla="*/ 493 w 577"/>
                  <a:gd name="T9" fmla="*/ 157 h 717"/>
                  <a:gd name="T10" fmla="*/ 492 w 577"/>
                  <a:gd name="T11" fmla="*/ 157 h 717"/>
                  <a:gd name="T12" fmla="*/ 470 w 577"/>
                  <a:gd name="T13" fmla="*/ 106 h 717"/>
                  <a:gd name="T14" fmla="*/ 419 w 577"/>
                  <a:gd name="T15" fmla="*/ 128 h 717"/>
                  <a:gd name="T16" fmla="*/ 419 w 577"/>
                  <a:gd name="T17" fmla="*/ 128 h 717"/>
                  <a:gd name="T18" fmla="*/ 330 w 577"/>
                  <a:gd name="T19" fmla="*/ 354 h 717"/>
                  <a:gd name="T20" fmla="*/ 311 w 577"/>
                  <a:gd name="T21" fmla="*/ 347 h 717"/>
                  <a:gd name="T22" fmla="*/ 425 w 577"/>
                  <a:gd name="T23" fmla="*/ 59 h 717"/>
                  <a:gd name="T24" fmla="*/ 402 w 577"/>
                  <a:gd name="T25" fmla="*/ 8 h 717"/>
                  <a:gd name="T26" fmla="*/ 351 w 577"/>
                  <a:gd name="T27" fmla="*/ 30 h 717"/>
                  <a:gd name="T28" fmla="*/ 246 w 577"/>
                  <a:gd name="T29" fmla="*/ 296 h 717"/>
                  <a:gd name="T30" fmla="*/ 227 w 577"/>
                  <a:gd name="T31" fmla="*/ 289 h 717"/>
                  <a:gd name="T32" fmla="*/ 270 w 577"/>
                  <a:gd name="T33" fmla="*/ 182 h 717"/>
                  <a:gd name="T34" fmla="*/ 270 w 577"/>
                  <a:gd name="T35" fmla="*/ 51 h 717"/>
                  <a:gd name="T36" fmla="*/ 230 w 577"/>
                  <a:gd name="T37" fmla="*/ 11 h 717"/>
                  <a:gd name="T38" fmla="*/ 190 w 577"/>
                  <a:gd name="T39" fmla="*/ 51 h 717"/>
                  <a:gd name="T40" fmla="*/ 190 w 577"/>
                  <a:gd name="T41" fmla="*/ 167 h 717"/>
                  <a:gd name="T42" fmla="*/ 113 w 577"/>
                  <a:gd name="T43" fmla="*/ 363 h 717"/>
                  <a:gd name="T44" fmla="*/ 82 w 577"/>
                  <a:gd name="T45" fmla="*/ 202 h 717"/>
                  <a:gd name="T46" fmla="*/ 36 w 577"/>
                  <a:gd name="T47" fmla="*/ 171 h 717"/>
                  <a:gd name="T48" fmla="*/ 4 w 577"/>
                  <a:gd name="T49" fmla="*/ 217 h 717"/>
                  <a:gd name="T50" fmla="*/ 59 w 577"/>
                  <a:gd name="T51" fmla="*/ 500 h 717"/>
                  <a:gd name="T52" fmla="*/ 170 w 577"/>
                  <a:gd name="T53" fmla="*/ 649 h 717"/>
                  <a:gd name="T54" fmla="*/ 184 w 577"/>
                  <a:gd name="T55" fmla="*/ 717 h 717"/>
                  <a:gd name="T56" fmla="*/ 441 w 577"/>
                  <a:gd name="T57" fmla="*/ 679 h 717"/>
                  <a:gd name="T58" fmla="*/ 425 w 577"/>
                  <a:gd name="T59" fmla="*/ 599 h 717"/>
                  <a:gd name="T60" fmla="*/ 569 w 577"/>
                  <a:gd name="T61" fmla="*/ 234 h 717"/>
                  <a:gd name="T62" fmla="*/ 547 w 577"/>
                  <a:gd name="T63" fmla="*/ 182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7">
                    <a:moveTo>
                      <a:pt x="547" y="182"/>
                    </a:moveTo>
                    <a:cubicBezTo>
                      <a:pt x="526" y="174"/>
                      <a:pt x="503" y="184"/>
                      <a:pt x="495" y="205"/>
                    </a:cubicBezTo>
                    <a:cubicBezTo>
                      <a:pt x="413" y="412"/>
                      <a:pt x="413" y="412"/>
                      <a:pt x="413" y="412"/>
                    </a:cubicBezTo>
                    <a:cubicBezTo>
                      <a:pt x="395" y="405"/>
                      <a:pt x="395" y="405"/>
                      <a:pt x="395" y="405"/>
                    </a:cubicBezTo>
                    <a:cubicBezTo>
                      <a:pt x="493" y="157"/>
                      <a:pt x="493" y="157"/>
                      <a:pt x="493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500" y="137"/>
                      <a:pt x="490" y="114"/>
                      <a:pt x="470" y="106"/>
                    </a:cubicBezTo>
                    <a:cubicBezTo>
                      <a:pt x="450" y="98"/>
                      <a:pt x="427" y="108"/>
                      <a:pt x="419" y="128"/>
                    </a:cubicBezTo>
                    <a:cubicBezTo>
                      <a:pt x="419" y="128"/>
                      <a:pt x="419" y="128"/>
                      <a:pt x="419" y="128"/>
                    </a:cubicBezTo>
                    <a:cubicBezTo>
                      <a:pt x="330" y="354"/>
                      <a:pt x="330" y="354"/>
                      <a:pt x="330" y="354"/>
                    </a:cubicBezTo>
                    <a:cubicBezTo>
                      <a:pt x="311" y="347"/>
                      <a:pt x="311" y="347"/>
                      <a:pt x="311" y="347"/>
                    </a:cubicBezTo>
                    <a:cubicBezTo>
                      <a:pt x="425" y="59"/>
                      <a:pt x="425" y="59"/>
                      <a:pt x="425" y="59"/>
                    </a:cubicBezTo>
                    <a:cubicBezTo>
                      <a:pt x="433" y="39"/>
                      <a:pt x="423" y="16"/>
                      <a:pt x="402" y="8"/>
                    </a:cubicBezTo>
                    <a:cubicBezTo>
                      <a:pt x="382" y="0"/>
                      <a:pt x="359" y="10"/>
                      <a:pt x="351" y="30"/>
                    </a:cubicBezTo>
                    <a:cubicBezTo>
                      <a:pt x="246" y="296"/>
                      <a:pt x="246" y="296"/>
                      <a:pt x="246" y="296"/>
                    </a:cubicBezTo>
                    <a:cubicBezTo>
                      <a:pt x="227" y="289"/>
                      <a:pt x="227" y="289"/>
                      <a:pt x="227" y="289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0" y="51"/>
                      <a:pt x="270" y="51"/>
                      <a:pt x="270" y="51"/>
                    </a:cubicBezTo>
                    <a:cubicBezTo>
                      <a:pt x="270" y="29"/>
                      <a:pt x="252" y="11"/>
                      <a:pt x="230" y="11"/>
                    </a:cubicBezTo>
                    <a:cubicBezTo>
                      <a:pt x="208" y="11"/>
                      <a:pt x="190" y="29"/>
                      <a:pt x="190" y="51"/>
                    </a:cubicBezTo>
                    <a:cubicBezTo>
                      <a:pt x="190" y="167"/>
                      <a:pt x="190" y="167"/>
                      <a:pt x="190" y="167"/>
                    </a:cubicBezTo>
                    <a:cubicBezTo>
                      <a:pt x="113" y="363"/>
                      <a:pt x="113" y="363"/>
                      <a:pt x="113" y="363"/>
                    </a:cubicBezTo>
                    <a:cubicBezTo>
                      <a:pt x="82" y="202"/>
                      <a:pt x="82" y="202"/>
                      <a:pt x="82" y="202"/>
                    </a:cubicBezTo>
                    <a:cubicBezTo>
                      <a:pt x="78" y="181"/>
                      <a:pt x="57" y="167"/>
                      <a:pt x="36" y="171"/>
                    </a:cubicBezTo>
                    <a:cubicBezTo>
                      <a:pt x="14" y="175"/>
                      <a:pt x="0" y="196"/>
                      <a:pt x="4" y="217"/>
                    </a:cubicBezTo>
                    <a:cubicBezTo>
                      <a:pt x="59" y="500"/>
                      <a:pt x="59" y="500"/>
                      <a:pt x="59" y="500"/>
                    </a:cubicBezTo>
                    <a:cubicBezTo>
                      <a:pt x="170" y="649"/>
                      <a:pt x="170" y="649"/>
                      <a:pt x="170" y="649"/>
                    </a:cubicBezTo>
                    <a:cubicBezTo>
                      <a:pt x="184" y="717"/>
                      <a:pt x="184" y="717"/>
                      <a:pt x="184" y="717"/>
                    </a:cubicBezTo>
                    <a:cubicBezTo>
                      <a:pt x="441" y="679"/>
                      <a:pt x="441" y="679"/>
                      <a:pt x="441" y="679"/>
                    </a:cubicBezTo>
                    <a:cubicBezTo>
                      <a:pt x="425" y="599"/>
                      <a:pt x="425" y="599"/>
                      <a:pt x="425" y="599"/>
                    </a:cubicBezTo>
                    <a:cubicBezTo>
                      <a:pt x="569" y="234"/>
                      <a:pt x="569" y="234"/>
                      <a:pt x="569" y="234"/>
                    </a:cubicBezTo>
                    <a:cubicBezTo>
                      <a:pt x="577" y="214"/>
                      <a:pt x="567" y="190"/>
                      <a:pt x="547" y="182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Freeform 85"/>
              <p:cNvSpPr>
                <a:spLocks/>
              </p:cNvSpPr>
              <p:nvPr/>
            </p:nvSpPr>
            <p:spPr bwMode="auto">
              <a:xfrm>
                <a:off x="3733801" y="5354638"/>
                <a:ext cx="430213" cy="536575"/>
              </a:xfrm>
              <a:custGeom>
                <a:avLst/>
                <a:gdLst>
                  <a:gd name="T0" fmla="*/ 542 w 577"/>
                  <a:gd name="T1" fmla="*/ 171 h 718"/>
                  <a:gd name="T2" fmla="*/ 495 w 577"/>
                  <a:gd name="T3" fmla="*/ 202 h 718"/>
                  <a:gd name="T4" fmla="*/ 464 w 577"/>
                  <a:gd name="T5" fmla="*/ 363 h 718"/>
                  <a:gd name="T6" fmla="*/ 387 w 577"/>
                  <a:gd name="T7" fmla="*/ 167 h 718"/>
                  <a:gd name="T8" fmla="*/ 387 w 577"/>
                  <a:gd name="T9" fmla="*/ 51 h 718"/>
                  <a:gd name="T10" fmla="*/ 347 w 577"/>
                  <a:gd name="T11" fmla="*/ 12 h 718"/>
                  <a:gd name="T12" fmla="*/ 308 w 577"/>
                  <a:gd name="T13" fmla="*/ 51 h 718"/>
                  <a:gd name="T14" fmla="*/ 308 w 577"/>
                  <a:gd name="T15" fmla="*/ 183 h 718"/>
                  <a:gd name="T16" fmla="*/ 350 w 577"/>
                  <a:gd name="T17" fmla="*/ 289 h 718"/>
                  <a:gd name="T18" fmla="*/ 331 w 577"/>
                  <a:gd name="T19" fmla="*/ 296 h 718"/>
                  <a:gd name="T20" fmla="*/ 227 w 577"/>
                  <a:gd name="T21" fmla="*/ 30 h 718"/>
                  <a:gd name="T22" fmla="*/ 175 w 577"/>
                  <a:gd name="T23" fmla="*/ 8 h 718"/>
                  <a:gd name="T24" fmla="*/ 153 w 577"/>
                  <a:gd name="T25" fmla="*/ 59 h 718"/>
                  <a:gd name="T26" fmla="*/ 266 w 577"/>
                  <a:gd name="T27" fmla="*/ 347 h 718"/>
                  <a:gd name="T28" fmla="*/ 248 w 577"/>
                  <a:gd name="T29" fmla="*/ 354 h 718"/>
                  <a:gd name="T30" fmla="*/ 159 w 577"/>
                  <a:gd name="T31" fmla="*/ 129 h 718"/>
                  <a:gd name="T32" fmla="*/ 159 w 577"/>
                  <a:gd name="T33" fmla="*/ 129 h 718"/>
                  <a:gd name="T34" fmla="*/ 107 w 577"/>
                  <a:gd name="T35" fmla="*/ 106 h 718"/>
                  <a:gd name="T36" fmla="*/ 85 w 577"/>
                  <a:gd name="T37" fmla="*/ 158 h 718"/>
                  <a:gd name="T38" fmla="*/ 85 w 577"/>
                  <a:gd name="T39" fmla="*/ 158 h 718"/>
                  <a:gd name="T40" fmla="*/ 182 w 577"/>
                  <a:gd name="T41" fmla="*/ 405 h 718"/>
                  <a:gd name="T42" fmla="*/ 164 w 577"/>
                  <a:gd name="T43" fmla="*/ 412 h 718"/>
                  <a:gd name="T44" fmla="*/ 82 w 577"/>
                  <a:gd name="T45" fmla="*/ 205 h 718"/>
                  <a:gd name="T46" fmla="*/ 31 w 577"/>
                  <a:gd name="T47" fmla="*/ 183 h 718"/>
                  <a:gd name="T48" fmla="*/ 8 w 577"/>
                  <a:gd name="T49" fmla="*/ 234 h 718"/>
                  <a:gd name="T50" fmla="*/ 152 w 577"/>
                  <a:gd name="T51" fmla="*/ 599 h 718"/>
                  <a:gd name="T52" fmla="*/ 129 w 577"/>
                  <a:gd name="T53" fmla="*/ 678 h 718"/>
                  <a:gd name="T54" fmla="*/ 393 w 577"/>
                  <a:gd name="T55" fmla="*/ 718 h 718"/>
                  <a:gd name="T56" fmla="*/ 407 w 577"/>
                  <a:gd name="T57" fmla="*/ 649 h 718"/>
                  <a:gd name="T58" fmla="*/ 518 w 577"/>
                  <a:gd name="T59" fmla="*/ 501 h 718"/>
                  <a:gd name="T60" fmla="*/ 573 w 577"/>
                  <a:gd name="T61" fmla="*/ 218 h 718"/>
                  <a:gd name="T62" fmla="*/ 542 w 577"/>
                  <a:gd name="T63" fmla="*/ 171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8">
                    <a:moveTo>
                      <a:pt x="542" y="171"/>
                    </a:moveTo>
                    <a:cubicBezTo>
                      <a:pt x="520" y="167"/>
                      <a:pt x="499" y="181"/>
                      <a:pt x="495" y="202"/>
                    </a:cubicBezTo>
                    <a:cubicBezTo>
                      <a:pt x="464" y="363"/>
                      <a:pt x="464" y="363"/>
                      <a:pt x="464" y="363"/>
                    </a:cubicBezTo>
                    <a:cubicBezTo>
                      <a:pt x="387" y="167"/>
                      <a:pt x="387" y="167"/>
                      <a:pt x="387" y="167"/>
                    </a:cubicBezTo>
                    <a:cubicBezTo>
                      <a:pt x="387" y="51"/>
                      <a:pt x="387" y="51"/>
                      <a:pt x="387" y="51"/>
                    </a:cubicBezTo>
                    <a:cubicBezTo>
                      <a:pt x="387" y="30"/>
                      <a:pt x="369" y="12"/>
                      <a:pt x="347" y="12"/>
                    </a:cubicBezTo>
                    <a:cubicBezTo>
                      <a:pt x="326" y="12"/>
                      <a:pt x="308" y="30"/>
                      <a:pt x="308" y="51"/>
                    </a:cubicBezTo>
                    <a:cubicBezTo>
                      <a:pt x="308" y="183"/>
                      <a:pt x="308" y="183"/>
                      <a:pt x="308" y="183"/>
                    </a:cubicBezTo>
                    <a:cubicBezTo>
                      <a:pt x="350" y="289"/>
                      <a:pt x="350" y="289"/>
                      <a:pt x="350" y="289"/>
                    </a:cubicBezTo>
                    <a:cubicBezTo>
                      <a:pt x="331" y="296"/>
                      <a:pt x="331" y="296"/>
                      <a:pt x="331" y="296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19" y="10"/>
                      <a:pt x="195" y="0"/>
                      <a:pt x="175" y="8"/>
                    </a:cubicBezTo>
                    <a:cubicBezTo>
                      <a:pt x="155" y="16"/>
                      <a:pt x="145" y="39"/>
                      <a:pt x="153" y="59"/>
                    </a:cubicBezTo>
                    <a:cubicBezTo>
                      <a:pt x="266" y="347"/>
                      <a:pt x="266" y="347"/>
                      <a:pt x="266" y="347"/>
                    </a:cubicBezTo>
                    <a:cubicBezTo>
                      <a:pt x="248" y="354"/>
                      <a:pt x="248" y="354"/>
                      <a:pt x="248" y="354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1" y="108"/>
                      <a:pt x="128" y="98"/>
                      <a:pt x="107" y="106"/>
                    </a:cubicBezTo>
                    <a:cubicBezTo>
                      <a:pt x="87" y="114"/>
                      <a:pt x="77" y="137"/>
                      <a:pt x="85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182" y="405"/>
                      <a:pt x="182" y="405"/>
                      <a:pt x="182" y="405"/>
                    </a:cubicBezTo>
                    <a:cubicBezTo>
                      <a:pt x="164" y="412"/>
                      <a:pt x="164" y="412"/>
                      <a:pt x="164" y="412"/>
                    </a:cubicBezTo>
                    <a:cubicBezTo>
                      <a:pt x="82" y="205"/>
                      <a:pt x="82" y="205"/>
                      <a:pt x="82" y="205"/>
                    </a:cubicBezTo>
                    <a:cubicBezTo>
                      <a:pt x="74" y="185"/>
                      <a:pt x="51" y="175"/>
                      <a:pt x="31" y="183"/>
                    </a:cubicBezTo>
                    <a:cubicBezTo>
                      <a:pt x="10" y="191"/>
                      <a:pt x="0" y="214"/>
                      <a:pt x="8" y="234"/>
                    </a:cubicBezTo>
                    <a:cubicBezTo>
                      <a:pt x="152" y="599"/>
                      <a:pt x="152" y="599"/>
                      <a:pt x="152" y="599"/>
                    </a:cubicBezTo>
                    <a:cubicBezTo>
                      <a:pt x="129" y="678"/>
                      <a:pt x="129" y="678"/>
                      <a:pt x="129" y="678"/>
                    </a:cubicBezTo>
                    <a:cubicBezTo>
                      <a:pt x="393" y="718"/>
                      <a:pt x="393" y="718"/>
                      <a:pt x="393" y="718"/>
                    </a:cubicBezTo>
                    <a:cubicBezTo>
                      <a:pt x="407" y="649"/>
                      <a:pt x="407" y="649"/>
                      <a:pt x="407" y="649"/>
                    </a:cubicBezTo>
                    <a:cubicBezTo>
                      <a:pt x="518" y="501"/>
                      <a:pt x="518" y="501"/>
                      <a:pt x="518" y="501"/>
                    </a:cubicBezTo>
                    <a:cubicBezTo>
                      <a:pt x="573" y="218"/>
                      <a:pt x="573" y="218"/>
                      <a:pt x="573" y="218"/>
                    </a:cubicBezTo>
                    <a:cubicBezTo>
                      <a:pt x="577" y="196"/>
                      <a:pt x="563" y="175"/>
                      <a:pt x="542" y="171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Freeform 86"/>
              <p:cNvSpPr>
                <a:spLocks/>
              </p:cNvSpPr>
              <p:nvPr/>
            </p:nvSpPr>
            <p:spPr bwMode="auto">
              <a:xfrm>
                <a:off x="3773488" y="5859463"/>
                <a:ext cx="274638" cy="155575"/>
              </a:xfrm>
              <a:custGeom>
                <a:avLst/>
                <a:gdLst>
                  <a:gd name="T0" fmla="*/ 0 w 173"/>
                  <a:gd name="T1" fmla="*/ 98 h 98"/>
                  <a:gd name="T2" fmla="*/ 151 w 173"/>
                  <a:gd name="T3" fmla="*/ 98 h 98"/>
                  <a:gd name="T4" fmla="*/ 173 w 173"/>
                  <a:gd name="T5" fmla="*/ 22 h 98"/>
                  <a:gd name="T6" fmla="*/ 29 w 173"/>
                  <a:gd name="T7" fmla="*/ 0 h 98"/>
                  <a:gd name="T8" fmla="*/ 0 w 17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98">
                    <a:moveTo>
                      <a:pt x="0" y="98"/>
                    </a:moveTo>
                    <a:lnTo>
                      <a:pt x="151" y="98"/>
                    </a:lnTo>
                    <a:lnTo>
                      <a:pt x="173" y="22"/>
                    </a:lnTo>
                    <a:lnTo>
                      <a:pt x="29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Freeform 87"/>
              <p:cNvSpPr>
                <a:spLocks/>
              </p:cNvSpPr>
              <p:nvPr/>
            </p:nvSpPr>
            <p:spPr bwMode="auto">
              <a:xfrm>
                <a:off x="4513263" y="5938838"/>
                <a:ext cx="249238" cy="76200"/>
              </a:xfrm>
              <a:custGeom>
                <a:avLst/>
                <a:gdLst>
                  <a:gd name="T0" fmla="*/ 0 w 157"/>
                  <a:gd name="T1" fmla="*/ 22 h 48"/>
                  <a:gd name="T2" fmla="*/ 7 w 157"/>
                  <a:gd name="T3" fmla="*/ 48 h 48"/>
                  <a:gd name="T4" fmla="*/ 157 w 157"/>
                  <a:gd name="T5" fmla="*/ 48 h 48"/>
                  <a:gd name="T6" fmla="*/ 143 w 157"/>
                  <a:gd name="T7" fmla="*/ 0 h 48"/>
                  <a:gd name="T8" fmla="*/ 0 w 157"/>
                  <a:gd name="T9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48">
                    <a:moveTo>
                      <a:pt x="0" y="22"/>
                    </a:moveTo>
                    <a:lnTo>
                      <a:pt x="7" y="48"/>
                    </a:lnTo>
                    <a:lnTo>
                      <a:pt x="157" y="48"/>
                    </a:lnTo>
                    <a:lnTo>
                      <a:pt x="143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3562351" y="4010026"/>
                <a:ext cx="1349375" cy="781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20" name="Rectangle 97"/>
            <p:cNvSpPr>
              <a:spLocks noChangeArrowheads="1"/>
            </p:cNvSpPr>
            <p:nvPr/>
          </p:nvSpPr>
          <p:spPr bwMode="auto">
            <a:xfrm>
              <a:off x="2548185" y="4337375"/>
              <a:ext cx="925513" cy="3379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Start coding</a:t>
              </a:r>
            </a:p>
          </p:txBody>
        </p:sp>
      </p:grp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599594" y="1825057"/>
            <a:ext cx="336839" cy="38820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923780" y="1828383"/>
            <a:ext cx="2769361" cy="384831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microsoft.com/cognitive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50877" y="4307854"/>
            <a:ext cx="3863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/>
              <a:t>https://github.com/serandvaraco</a:t>
            </a:r>
          </a:p>
        </p:txBody>
      </p:sp>
    </p:spTree>
    <p:extLst>
      <p:ext uri="{BB962C8B-B14F-4D97-AF65-F5344CB8AC3E}">
        <p14:creationId xmlns:p14="http://schemas.microsoft.com/office/powerpoint/2010/main" val="39700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90396" y="5624494"/>
            <a:ext cx="278106" cy="239090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40294" y="5575259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/>
              <a:t>@</a:t>
            </a:r>
            <a:r>
              <a:rPr lang="es-CO" sz="2000" dirty="0" err="1"/>
              <a:t>serandvaraco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176149" y="1075348"/>
            <a:ext cx="4478619" cy="3956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6617894" y="5313649"/>
            <a:ext cx="581858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/>
              <a:t>https://github.com/serandvaraco</a:t>
            </a:r>
          </a:p>
          <a:p>
            <a:pPr algn="ctr"/>
            <a:r>
              <a:rPr lang="es-MX" sz="2800" b="1" dirty="0"/>
              <a:t>http://unespacioparanet.com</a:t>
            </a:r>
          </a:p>
        </p:txBody>
      </p:sp>
    </p:spTree>
    <p:extLst>
      <p:ext uri="{BB962C8B-B14F-4D97-AF65-F5344CB8AC3E}">
        <p14:creationId xmlns:p14="http://schemas.microsoft.com/office/powerpoint/2010/main" val="18762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881" y="0"/>
            <a:ext cx="12435594" cy="6994028"/>
          </a:xfrm>
          <a:prstGeom prst="rect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4"/>
          <p:cNvSpPr/>
          <p:nvPr/>
        </p:nvSpPr>
        <p:spPr>
          <a:xfrm>
            <a:off x="1112837" y="3497014"/>
            <a:ext cx="11811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¿</a:t>
            </a:r>
            <a:r>
              <a:rPr kumimoji="0" lang="en-US" altLang="en-US" sz="5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Qué</a:t>
            </a: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5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es</a:t>
            </a: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Microsoft Cognitive Services?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818437" y="6011862"/>
            <a:ext cx="375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microsoft.com/cognitive</a:t>
            </a:r>
          </a:p>
        </p:txBody>
      </p:sp>
      <p:pic>
        <p:nvPicPr>
          <p:cNvPr id="1030" name="Picture 6" descr="Resultado de imagen para cognitive 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906462"/>
            <a:ext cx="8623203" cy="18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8808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46833" y="497"/>
            <a:ext cx="7588761" cy="69935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847714" y="0"/>
            <a:ext cx="7588761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4738" y="2236125"/>
            <a:ext cx="452703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</a:t>
            </a:r>
            <a:b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</a:t>
            </a:r>
            <a:b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68388" y="307629"/>
            <a:ext cx="3732112" cy="600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Services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511675" y="1359061"/>
            <a:ext cx="674510" cy="446340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549785" y="2488410"/>
            <a:ext cx="598290" cy="524098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634608" y="3649183"/>
            <a:ext cx="428643" cy="539009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80475" y="4818461"/>
            <a:ext cx="536910" cy="536910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574791" y="5985638"/>
            <a:ext cx="548278" cy="539009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9" name="TextBox 5"/>
          <p:cNvSpPr txBox="1"/>
          <p:nvPr/>
        </p:nvSpPr>
        <p:spPr>
          <a:xfrm>
            <a:off x="6403730" y="1029915"/>
            <a:ext cx="53771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Vision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Desde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rostros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lang="en-US" sz="2000" kern="0" dirty="0">
                <a:solidFill>
                  <a:srgbClr val="FFFFFF"/>
                </a:solidFill>
                <a:latin typeface="Segoe UI Light"/>
              </a:rPr>
              <a:t>hasta </a:t>
            </a:r>
            <a:r>
              <a:rPr lang="en-US" sz="2000" kern="0" dirty="0" err="1">
                <a:solidFill>
                  <a:srgbClr val="FFFFFF"/>
                </a:solidFill>
                <a:latin typeface="Segoe UI Light"/>
              </a:rPr>
              <a:t>sentimientos</a:t>
            </a:r>
            <a:r>
              <a:rPr lang="en-US" sz="2000" kern="0" dirty="0">
                <a:solidFill>
                  <a:srgbClr val="FFFFFF"/>
                </a:solidFill>
                <a:latin typeface="Segoe UI Light"/>
              </a:rPr>
              <a:t>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permite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tus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entender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mejor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imágenes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y videos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6403730" y="2091663"/>
            <a:ext cx="59105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Speech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Escucha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y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habla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tus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usuarios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filtrando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el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ruido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identificando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hablantes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lang="en-US" sz="2000" kern="0" noProof="0" dirty="0">
                <a:solidFill>
                  <a:srgbClr val="FFFFFF"/>
                </a:solidFill>
                <a:latin typeface="Segoe UI Light"/>
              </a:rPr>
              <a:t>y </a:t>
            </a:r>
            <a:r>
              <a:rPr lang="en-US" sz="2000" kern="0" noProof="0" dirty="0" err="1">
                <a:solidFill>
                  <a:srgbClr val="FFFFFF"/>
                </a:solidFill>
                <a:latin typeface="Segoe UI Light"/>
              </a:rPr>
              <a:t>entendiendo</a:t>
            </a:r>
            <a:r>
              <a:rPr lang="en-US" sz="2000" kern="0" noProof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noProof="0" dirty="0" err="1">
                <a:solidFill>
                  <a:srgbClr val="FFFFFF"/>
                </a:solidFill>
                <a:latin typeface="Segoe UI Light"/>
              </a:rPr>
              <a:t>intenciones</a:t>
            </a:r>
            <a:r>
              <a:rPr lang="en-US" sz="2000" kern="0" noProof="0" dirty="0">
                <a:solidFill>
                  <a:srgbClr val="FFFFFF"/>
                </a:solidFill>
                <a:latin typeface="Segoe UI Light"/>
              </a:rPr>
              <a:t>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6403730" y="3366372"/>
            <a:ext cx="4918671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Language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Procesa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texto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y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aprende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cómo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reconocer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lo que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los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usuarios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quieren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6403730" y="4534601"/>
            <a:ext cx="53771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Knowledge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Aprovecha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el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conocimiento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acumulado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lang="en-US" sz="2000" kern="0" dirty="0">
                <a:solidFill>
                  <a:srgbClr val="FFFFFF"/>
                </a:solidFill>
                <a:latin typeface="Segoe UI Light"/>
              </a:rPr>
              <a:t>de la web, la academia o de </a:t>
            </a:r>
            <a:r>
              <a:rPr lang="en-US" sz="2000" kern="0" dirty="0" err="1">
                <a:solidFill>
                  <a:srgbClr val="FFFFFF"/>
                </a:solidFill>
                <a:latin typeface="Segoe UI Light"/>
              </a:rPr>
              <a:t>tus</a:t>
            </a:r>
            <a:r>
              <a:rPr lang="en-US" sz="2000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dirty="0" err="1">
                <a:solidFill>
                  <a:srgbClr val="FFFFFF"/>
                </a:solidFill>
                <a:latin typeface="Segoe UI Light"/>
              </a:rPr>
              <a:t>propios</a:t>
            </a:r>
            <a:r>
              <a:rPr lang="en-US" sz="2000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dirty="0" err="1">
                <a:solidFill>
                  <a:srgbClr val="FFFFFF"/>
                </a:solidFill>
                <a:latin typeface="Segoe UI Light"/>
              </a:rPr>
              <a:t>datos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6403731" y="5702827"/>
            <a:ext cx="5377106" cy="1299635"/>
          </a:xfrm>
          <a:prstGeom prst="rect">
            <a:avLst/>
          </a:prstGeom>
          <a:noFill/>
        </p:spPr>
        <p:txBody>
          <a:bodyPr wrap="square" lIns="186521" tIns="149217" rIns="93260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Search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Accede 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millones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páginas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web,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imágenes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,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videos y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noticias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con el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poder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Bing APIs</a:t>
            </a:r>
          </a:p>
        </p:txBody>
      </p:sp>
      <p:sp>
        <p:nvSpPr>
          <p:cNvPr id="6" name="AutoShape 2" descr="https://portalstoragewuprod2.azureedge.net/media/Default/Content/decision-service-logo.svg"/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9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3"/>
    </mc:Choice>
    <mc:Fallback xmlns="">
      <p:transition advTm="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" y="144462"/>
            <a:ext cx="11811000" cy="52229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187" y="1363662"/>
            <a:ext cx="6515100" cy="4981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6750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44461"/>
            <a:ext cx="11963400" cy="67392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37" y="1132841"/>
            <a:ext cx="64674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75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551237" y="54054"/>
            <a:ext cx="4569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http://www.projectmurphy.net/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5" y="830262"/>
            <a:ext cx="12314238" cy="59619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37" y="1539536"/>
            <a:ext cx="94964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08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220662"/>
            <a:ext cx="1638300" cy="16383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1858962"/>
            <a:ext cx="9372600" cy="493553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08237" y="725880"/>
            <a:ext cx="53344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Usado para verificación de identidad</a:t>
            </a:r>
          </a:p>
        </p:txBody>
      </p:sp>
    </p:spTree>
    <p:extLst>
      <p:ext uri="{BB962C8B-B14F-4D97-AF65-F5344CB8AC3E}">
        <p14:creationId xmlns:p14="http://schemas.microsoft.com/office/powerpoint/2010/main" val="8033194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882" y="-29035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7" y="6127505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185248" y="5177730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693959" y="600374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6" name="Straight Connector 45"/>
          <p:cNvCxnSpPr/>
          <p:nvPr/>
        </p:nvCxnSpPr>
        <p:spPr>
          <a:xfrm>
            <a:off x="7750669" y="6908954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03550" y="4283304"/>
            <a:ext cx="753732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Fácil</a:t>
            </a:r>
            <a:endParaRPr kumimoji="0" lang="en-US" sz="2448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28254" y="4301310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85248" y="4294385"/>
            <a:ext cx="1723549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Comunidad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47008" y="5322059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459615" y="805545"/>
            <a:ext cx="11889564" cy="1830387"/>
          </a:xfrm>
        </p:spPr>
        <p:txBody>
          <a:bodyPr/>
          <a:lstStyle/>
          <a:p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¿</a:t>
            </a:r>
            <a:r>
              <a:rPr lang="en-US" sz="4896" dirty="0" err="1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Por</a:t>
            </a: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</a:t>
            </a:r>
            <a:r>
              <a:rPr lang="en-US" sz="4896" dirty="0" err="1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qué</a:t>
            </a: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Microsoft </a:t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  <p:pic>
        <p:nvPicPr>
          <p:cNvPr id="3074" name="Picture 2" descr="Resultado de imagen para cognitive service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10" y="417866"/>
            <a:ext cx="4778780" cy="27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api rest black 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56" y="5010008"/>
            <a:ext cx="1242088" cy="12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"/>
    </mc:Choice>
    <mc:Fallback xmlns="">
      <p:transition advTm="29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3055" y="3679257"/>
            <a:ext cx="2139374" cy="64167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Emotion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News 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8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8ff673fc-3231-4e3a-893b-6d7f7cd32766"/>
    <ds:schemaRef ds:uri="http://schemas.microsoft.com/sharepoint/v3"/>
    <ds:schemaRef ds:uri="http://schemas.microsoft.com/office/2006/documentManagement/types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469</TotalTime>
  <Words>305</Words>
  <Application>Microsoft Office PowerPoint</Application>
  <PresentationFormat>Personalizado</PresentationFormat>
  <Paragraphs>88</Paragraphs>
  <Slides>16</Slides>
  <Notes>8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Arial</vt:lpstr>
      <vt:lpstr>Consolas</vt:lpstr>
      <vt:lpstr>Segoe UI</vt:lpstr>
      <vt:lpstr>Segoe UI Light</vt:lpstr>
      <vt:lpstr>Segoe UI Semilight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Microsoft Cognitive Services y Xamarin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¿Por qué Microsoft  Cognitive Services ?</vt:lpstr>
      <vt:lpstr>Cognitive Services</vt:lpstr>
      <vt:lpstr>Extrae características de la emoción de una persona a partir de una fotografía o video.</vt:lpstr>
      <vt:lpstr>  8 Emociones</vt:lpstr>
      <vt:lpstr>Presentación de PowerPoint</vt:lpstr>
      <vt:lpstr>Presentación de PowerPoint</vt:lpstr>
      <vt:lpstr>Presentación de PowerPoint</vt:lpstr>
      <vt:lpstr>Demo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Sergio Vargas MCPD</cp:lastModifiedBy>
  <cp:revision>37</cp:revision>
  <dcterms:created xsi:type="dcterms:W3CDTF">2016-03-31T00:21:52Z</dcterms:created>
  <dcterms:modified xsi:type="dcterms:W3CDTF">2017-05-10T19:56:22Z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